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8" r:id="rId9"/>
    <p:sldId id="272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70" r:id="rId21"/>
    <p:sldId id="269" r:id="rId22"/>
    <p:sldId id="273" r:id="rId23"/>
    <p:sldId id="274" r:id="rId24"/>
    <p:sldId id="271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67" r:id="rId34"/>
    <p:sldId id="288" r:id="rId35"/>
    <p:sldId id="297" r:id="rId36"/>
    <p:sldId id="298" r:id="rId37"/>
    <p:sldId id="265" r:id="rId38"/>
    <p:sldId id="299" r:id="rId39"/>
    <p:sldId id="263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03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2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1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7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3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1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5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4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39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ethod/db.createUser/#_bla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SV" dirty="0"/>
              <a:t>NoSQL: base de datos orientada a documentos.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83" y="2645551"/>
            <a:ext cx="5940829" cy="15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CF428-8213-4018-A661-81BD85A0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 err="1"/>
              <a:t>Insert</a:t>
            </a:r>
            <a:r>
              <a:rPr lang="es-SV" dirty="0"/>
              <a:t> SQL-MongoDB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7BB350-F6FD-43D9-A15D-B050E464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1" y="2454094"/>
            <a:ext cx="9280755" cy="8070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693ABC-576D-43BD-A8B2-A8C568A0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21" y="3890554"/>
            <a:ext cx="9280755" cy="86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8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C414D-ECEC-473E-B91F-C8BE2622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Usuarios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1137A-84AA-4252-A97D-7750E73F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Por </a:t>
            </a:r>
            <a:r>
              <a:rPr lang="en-US" sz="3200" dirty="0" err="1"/>
              <a:t>defecto</a:t>
            </a:r>
            <a:r>
              <a:rPr lang="en-US" sz="3200" dirty="0"/>
              <a:t>, es </a:t>
            </a:r>
            <a:r>
              <a:rPr lang="en-US" sz="3200" dirty="0" err="1"/>
              <a:t>posible</a:t>
            </a:r>
            <a:r>
              <a:rPr lang="en-US" sz="3200" dirty="0"/>
              <a:t> acceder al </a:t>
            </a:r>
            <a:r>
              <a:rPr lang="en-US" sz="3200" dirty="0" err="1"/>
              <a:t>servidor</a:t>
            </a:r>
            <a:r>
              <a:rPr lang="en-US" sz="3200" dirty="0"/>
              <a:t> de MongoDB sin </a:t>
            </a:r>
            <a:r>
              <a:rPr lang="en-US" sz="3200" dirty="0" err="1"/>
              <a:t>necesidad</a:t>
            </a:r>
            <a:r>
              <a:rPr lang="en-US" sz="3200" dirty="0"/>
              <a:t> de </a:t>
            </a:r>
            <a:r>
              <a:rPr lang="en-US" sz="3200" dirty="0" err="1"/>
              <a:t>autenticarse</a:t>
            </a:r>
            <a:r>
              <a:rPr lang="en-US" sz="3200" dirty="0"/>
              <a:t> y </a:t>
            </a:r>
            <a:r>
              <a:rPr lang="en-US" sz="3200" dirty="0" err="1"/>
              <a:t>esto</a:t>
            </a:r>
            <a:r>
              <a:rPr lang="en-US" sz="3200" dirty="0"/>
              <a:t> genera </a:t>
            </a:r>
            <a:r>
              <a:rPr lang="en-US" sz="3200" dirty="0" err="1"/>
              <a:t>problemas</a:t>
            </a:r>
            <a:r>
              <a:rPr lang="en-US" sz="3200" dirty="0"/>
              <a:t> de </a:t>
            </a:r>
            <a:r>
              <a:rPr lang="en-US" sz="3200" dirty="0" err="1"/>
              <a:t>seguridad</a:t>
            </a:r>
            <a:r>
              <a:rPr lang="en-US" sz="3200" dirty="0"/>
              <a:t>. </a:t>
            </a:r>
            <a:endParaRPr lang="es-ES" sz="3200" dirty="0"/>
          </a:p>
          <a:p>
            <a:endParaRPr lang="es-SV" dirty="0"/>
          </a:p>
          <a:p>
            <a:pPr marL="0" indent="0">
              <a:buNone/>
            </a:pPr>
            <a:endParaRPr lang="es-SV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077F27-F151-4F22-967B-FD0ACF7A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52" y="2920448"/>
            <a:ext cx="5960580" cy="32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2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95B08-3587-4F12-93A9-E61ED89C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Gestión de usuarios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030E1-2509-415D-80FD-9C6BCE449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Para </a:t>
            </a:r>
            <a:r>
              <a:rPr lang="es-SV" sz="3200" dirty="0"/>
              <a:t>agregar</a:t>
            </a:r>
            <a:r>
              <a:rPr lang="en-US" sz="3200" dirty="0"/>
              <a:t> un </a:t>
            </a:r>
            <a:r>
              <a:rPr lang="en-US" sz="3200" dirty="0" err="1"/>
              <a:t>usuario</a:t>
            </a:r>
            <a:r>
              <a:rPr lang="en-US" sz="3200" dirty="0"/>
              <a:t>, MongoDB </a:t>
            </a:r>
            <a:r>
              <a:rPr lang="es-SV" sz="3200" dirty="0"/>
              <a:t>proporciona</a:t>
            </a:r>
            <a:r>
              <a:rPr lang="en-US" sz="3200" dirty="0"/>
              <a:t> el </a:t>
            </a:r>
            <a:r>
              <a:rPr lang="en-US" sz="3200" dirty="0" err="1"/>
              <a:t>metodo</a:t>
            </a:r>
            <a:r>
              <a:rPr lang="en-US" sz="3200" dirty="0"/>
              <a:t> </a:t>
            </a:r>
            <a:r>
              <a:rPr lang="en-US" sz="3200" dirty="0" err="1">
                <a:hlinkClick r:id="rId2"/>
              </a:rPr>
              <a:t>db.createUser</a:t>
            </a:r>
            <a:r>
              <a:rPr lang="en-US" sz="3200" dirty="0">
                <a:hlinkClick r:id="rId2"/>
              </a:rPr>
              <a:t>()</a:t>
            </a:r>
            <a:r>
              <a:rPr lang="en-US" sz="3200" dirty="0"/>
              <a:t>. </a:t>
            </a:r>
            <a:r>
              <a:rPr lang="en-US" sz="3200" dirty="0" err="1"/>
              <a:t>Cuando</a:t>
            </a:r>
            <a:r>
              <a:rPr lang="en-US" sz="3200" dirty="0"/>
              <a:t> </a:t>
            </a:r>
            <a:r>
              <a:rPr lang="es-SV" sz="3200" dirty="0"/>
              <a:t>se agregan usuarios, podemos asignarles roles o privilegios.</a:t>
            </a:r>
          </a:p>
        </p:txBody>
      </p:sp>
    </p:spTree>
    <p:extLst>
      <p:ext uri="{BB962C8B-B14F-4D97-AF65-F5344CB8AC3E}">
        <p14:creationId xmlns:p14="http://schemas.microsoft.com/office/powerpoint/2010/main" val="357952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Marcador de contenido 3">
            <a:extLst>
              <a:ext uri="{FF2B5EF4-FFF2-40B4-BE49-F238E27FC236}">
                <a16:creationId xmlns:a16="http://schemas.microsoft.com/office/drawing/2014/main" id="{C84375D6-0A1A-4470-8780-10D80BF7BF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948269"/>
              </p:ext>
            </p:extLst>
          </p:nvPr>
        </p:nvGraphicFramePr>
        <p:xfrm>
          <a:off x="838200" y="862454"/>
          <a:ext cx="10515600" cy="539813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5367118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55800552"/>
                    </a:ext>
                  </a:extLst>
                </a:gridCol>
              </a:tblGrid>
              <a:tr h="21975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 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Privilegio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77047"/>
                  </a:ext>
                </a:extLst>
              </a:tr>
              <a:tr h="1354623">
                <a:tc>
                  <a:txBody>
                    <a:bodyPr/>
                    <a:lstStyle/>
                    <a:p>
                      <a:r>
                        <a:rPr lang="es-ES" dirty="0" err="1"/>
                        <a:t>Read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u="none" strike="noStrike" kern="1200" dirty="0" err="1">
                          <a:effectLst/>
                        </a:rPr>
                        <a:t>changeStream</a:t>
                      </a:r>
                      <a:r>
                        <a:rPr lang="es-ES" sz="1800" u="none" strike="noStrike" kern="1200" dirty="0">
                          <a:effectLst/>
                        </a:rPr>
                        <a:t>,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 err="1">
                          <a:effectLst/>
                        </a:rPr>
                        <a:t>collStats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dbHash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dbStats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>
                          <a:solidFill>
                            <a:srgbClr val="00B050"/>
                          </a:solidFill>
                          <a:effectLst/>
                        </a:rPr>
                        <a:t>find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killCursors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listIndexes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listCollections</a:t>
                      </a:r>
                      <a:endParaRPr lang="es-ES" sz="1800" b="0" u="non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22008"/>
                  </a:ext>
                </a:extLst>
              </a:tr>
              <a:tr h="1208871">
                <a:tc>
                  <a:txBody>
                    <a:bodyPr/>
                    <a:lstStyle/>
                    <a:p>
                      <a:r>
                        <a:rPr lang="es-ES" dirty="0" err="1"/>
                        <a:t>readWrite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u="none" strike="noStrike" kern="1200" dirty="0" err="1">
                          <a:effectLst/>
                        </a:rPr>
                        <a:t>convertToCapped</a:t>
                      </a:r>
                      <a:r>
                        <a:rPr lang="en-US" sz="1800" u="none" strike="noStrike" kern="1200" dirty="0">
                          <a:effectLst/>
                        </a:rPr>
                        <a:t>, </a:t>
                      </a:r>
                      <a:r>
                        <a:rPr lang="en-US" sz="1800" u="none" strike="noStrike" kern="1200" dirty="0" err="1">
                          <a:solidFill>
                            <a:srgbClr val="00B050"/>
                          </a:solidFill>
                          <a:effectLst/>
                        </a:rPr>
                        <a:t>createCollection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dbHash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dbStats</a:t>
                      </a:r>
                      <a:endParaRPr lang="es-ES" sz="1800" kern="1200" dirty="0">
                        <a:effectLst/>
                      </a:endParaRPr>
                    </a:p>
                    <a:p>
                      <a:pPr lvl="0"/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dropCollection,createIndex,dropIndex,find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>
                          <a:solidFill>
                            <a:srgbClr val="00B050"/>
                          </a:solidFill>
                          <a:effectLst/>
                        </a:rPr>
                        <a:t>insert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killCursors</a:t>
                      </a:r>
                      <a:r>
                        <a:rPr lang="es-ES" sz="1800" u="none" strike="noStrike" kern="1200" baseline="0" dirty="0">
                          <a:effectLst/>
                        </a:rPr>
                        <a:t> </a:t>
                      </a:r>
                      <a:r>
                        <a:rPr lang="en-U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listIndexes,listCollections</a:t>
                      </a:r>
                      <a:r>
                        <a:rPr lang="en-US" sz="1800" u="none" strike="noStrike" kern="1200" dirty="0">
                          <a:effectLst/>
                        </a:rPr>
                        <a:t>, </a:t>
                      </a:r>
                      <a:r>
                        <a:rPr lang="en-US" sz="1800" u="none" strike="noStrike" kern="1200" dirty="0">
                          <a:solidFill>
                            <a:srgbClr val="00B050"/>
                          </a:solidFill>
                          <a:effectLst/>
                        </a:rPr>
                        <a:t>remove</a:t>
                      </a:r>
                      <a:r>
                        <a:rPr lang="en-US" sz="1800" u="none" strike="noStrike" kern="1200" dirty="0">
                          <a:effectLst/>
                        </a:rPr>
                        <a:t>, </a:t>
                      </a:r>
                      <a:r>
                        <a:rPr lang="en-US" sz="1800" u="none" strike="noStrike" kern="1200" dirty="0">
                          <a:solidFill>
                            <a:srgbClr val="00B050"/>
                          </a:solidFill>
                          <a:effectLst/>
                        </a:rPr>
                        <a:t>Update</a:t>
                      </a:r>
                      <a:endParaRPr lang="es-ES" sz="180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76756"/>
                  </a:ext>
                </a:extLst>
              </a:tr>
              <a:tr h="219750">
                <a:tc>
                  <a:txBody>
                    <a:bodyPr/>
                    <a:lstStyle/>
                    <a:p>
                      <a:r>
                        <a:rPr lang="es-ES" dirty="0" err="1"/>
                        <a:t>dbAdmin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u="none" strike="noStrike" kern="1200" dirty="0" err="1">
                          <a:effectLst/>
                        </a:rPr>
                        <a:t>collStats</a:t>
                      </a:r>
                      <a:r>
                        <a:rPr lang="es-E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 err="1">
                          <a:effectLst/>
                        </a:rPr>
                        <a:t>dbHash,dbStats,find,killCursors,listIndexes,listCollections</a:t>
                      </a:r>
                      <a:endParaRPr lang="es-ES" sz="1800" kern="1200" dirty="0">
                        <a:effectLst/>
                      </a:endParaRPr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81301"/>
                  </a:ext>
                </a:extLst>
              </a:tr>
              <a:tr h="219750">
                <a:tc>
                  <a:txBody>
                    <a:bodyPr/>
                    <a:lstStyle/>
                    <a:p>
                      <a:r>
                        <a:rPr lang="es-ES" dirty="0" err="1"/>
                        <a:t>dbOwner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Privilegios de </a:t>
                      </a:r>
                      <a:r>
                        <a:rPr lang="es-ES" dirty="0" err="1"/>
                        <a:t>read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readWrite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dbAdmin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32814"/>
                  </a:ext>
                </a:extLst>
              </a:tr>
              <a:tr h="219750">
                <a:tc>
                  <a:txBody>
                    <a:bodyPr/>
                    <a:lstStyle/>
                    <a:p>
                      <a:r>
                        <a:rPr lang="es-ES" dirty="0" err="1"/>
                        <a:t>userAdmin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u="none" strike="noStrike" kern="1200" dirty="0" err="1">
                          <a:effectLst/>
                        </a:rPr>
                        <a:t>changeCustomData</a:t>
                      </a:r>
                      <a:r>
                        <a:rPr lang="es-ES" sz="1800" u="none" strike="noStrike" kern="1200" dirty="0">
                          <a:effectLst/>
                        </a:rPr>
                        <a:t>,</a:t>
                      </a:r>
                      <a:r>
                        <a:rPr lang="en-US" sz="1800" u="none" strike="noStrike" kern="1200" dirty="0">
                          <a:effectLst/>
                        </a:rPr>
                        <a:t>changePassword,createRole,createUser,dropRole,dropUser,grantRole,revokeRole,setAuthenticationRestriction,viewRole,viewUser</a:t>
                      </a:r>
                      <a:endParaRPr lang="es-ES" sz="1800" kern="1200" dirty="0">
                        <a:effectLst/>
                      </a:endParaRPr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91878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594D052-07BD-4315-B028-82819CCEC0B8}"/>
              </a:ext>
            </a:extLst>
          </p:cNvPr>
          <p:cNvSpPr txBox="1"/>
          <p:nvPr/>
        </p:nvSpPr>
        <p:spPr>
          <a:xfrm>
            <a:off x="5559026" y="171662"/>
            <a:ext cx="1073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32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726779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E0904-5E4B-41F5-A2CC-A4B2A3DD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Creación de Usuarios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BB71DA-458C-4434-B203-F384D4484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62" y="1957931"/>
            <a:ext cx="9699855" cy="36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4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0D1CB-4674-4178-AFF3-FF39F09D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Comparación SQL-MongoDB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F206BC-D542-4267-9807-00127911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33" y="2004196"/>
            <a:ext cx="9026133" cy="36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5E66A-ABAE-4130-BEE2-DB761F16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Habilitar control de acceso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D6667F-7230-4459-8ECE-5DF2FF22F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MongoDB no </a:t>
            </a:r>
            <a:r>
              <a:rPr lang="en-US" sz="2400" dirty="0" err="1"/>
              <a:t>habilita</a:t>
            </a:r>
            <a:r>
              <a:rPr lang="en-US" sz="2400" dirty="0"/>
              <a:t> el control de </a:t>
            </a:r>
            <a:r>
              <a:rPr lang="en-US" sz="2400" dirty="0" err="1"/>
              <a:t>acceso</a:t>
            </a:r>
            <a:r>
              <a:rPr lang="en-US" sz="2400" dirty="0"/>
              <a:t> por </a:t>
            </a:r>
            <a:r>
              <a:rPr lang="en-US" sz="2400" dirty="0" err="1"/>
              <a:t>defecto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habilitar</a:t>
            </a:r>
            <a:r>
              <a:rPr lang="en-US" sz="2400" dirty="0"/>
              <a:t> la </a:t>
            </a:r>
            <a:r>
              <a:rPr lang="en-US" sz="2400" dirty="0" err="1"/>
              <a:t>autorización</a:t>
            </a:r>
            <a:r>
              <a:rPr lang="en-US" sz="2400" dirty="0"/>
              <a:t> </a:t>
            </a:r>
            <a:r>
              <a:rPr lang="en-US" sz="2400" dirty="0" err="1"/>
              <a:t>utilizando</a:t>
            </a:r>
            <a:r>
              <a:rPr lang="en-US" sz="2400" dirty="0"/>
              <a:t> la </a:t>
            </a:r>
            <a:r>
              <a:rPr lang="en-US" sz="2400" dirty="0" err="1"/>
              <a:t>configuración</a:t>
            </a:r>
            <a:r>
              <a:rPr lang="en-US" sz="2400" dirty="0"/>
              <a:t> --auth o </a:t>
            </a:r>
            <a:r>
              <a:rPr lang="en-US" sz="2400" dirty="0" err="1"/>
              <a:t>security.authorization</a:t>
            </a:r>
            <a:r>
              <a:rPr lang="en-US" sz="2400" dirty="0"/>
              <a:t>. La </a:t>
            </a:r>
            <a:r>
              <a:rPr lang="en-US" sz="2400" dirty="0" err="1"/>
              <a:t>habilitación</a:t>
            </a:r>
            <a:r>
              <a:rPr lang="en-US" sz="2400" dirty="0"/>
              <a:t> de la </a:t>
            </a:r>
            <a:r>
              <a:rPr lang="en-US" sz="2400" dirty="0" err="1"/>
              <a:t>autenticación</a:t>
            </a:r>
            <a:r>
              <a:rPr lang="en-US" sz="2400" dirty="0"/>
              <a:t> </a:t>
            </a:r>
            <a:r>
              <a:rPr lang="en-US" sz="2400" dirty="0" err="1"/>
              <a:t>interna</a:t>
            </a:r>
            <a:r>
              <a:rPr lang="en-US" sz="2400" dirty="0"/>
              <a:t> </a:t>
            </a:r>
            <a:r>
              <a:rPr lang="en-US" sz="2400" dirty="0" err="1"/>
              <a:t>también</a:t>
            </a:r>
            <a:r>
              <a:rPr lang="en-US" sz="2400" dirty="0"/>
              <a:t> </a:t>
            </a:r>
            <a:r>
              <a:rPr lang="en-US" sz="2400" dirty="0" err="1"/>
              <a:t>habilita</a:t>
            </a:r>
            <a:r>
              <a:rPr lang="en-US" sz="2400" dirty="0"/>
              <a:t> la </a:t>
            </a:r>
            <a:r>
              <a:rPr lang="en-US" sz="2400" dirty="0" err="1"/>
              <a:t>autorización</a:t>
            </a:r>
            <a:r>
              <a:rPr lang="en-US" sz="2400" dirty="0"/>
              <a:t> del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  <a:endParaRPr lang="es-ES" sz="2400" dirty="0"/>
          </a:p>
          <a:p>
            <a:pPr marL="0" indent="0">
              <a:buNone/>
            </a:pP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6781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5E875-A291-4D7A-A6F5-7340DE7D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Habilitar autentificación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FEC7E-ECAC-4193-ABD7-27DAD2C7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Ahora</a:t>
            </a:r>
            <a:r>
              <a:rPr lang="en-US" sz="2400" dirty="0"/>
              <a:t> que </a:t>
            </a:r>
            <a:r>
              <a:rPr lang="en-US" sz="2400" dirty="0" err="1"/>
              <a:t>ya</a:t>
            </a:r>
            <a:r>
              <a:rPr lang="en-US" sz="2400" dirty="0"/>
              <a:t> </a:t>
            </a:r>
            <a:r>
              <a:rPr lang="en-US" sz="2400" dirty="0" err="1"/>
              <a:t>disponemos</a:t>
            </a:r>
            <a:r>
              <a:rPr lang="en-US" sz="2400" dirty="0"/>
              <a:t> con dos </a:t>
            </a:r>
            <a:r>
              <a:rPr lang="en-US" sz="2400" dirty="0" err="1"/>
              <a:t>usuarios</a:t>
            </a:r>
            <a:r>
              <a:rPr lang="en-US" sz="2400" dirty="0"/>
              <a:t> con los </a:t>
            </a:r>
            <a:r>
              <a:rPr lang="en-US" sz="2400" dirty="0" err="1"/>
              <a:t>privilegios</a:t>
            </a:r>
            <a:r>
              <a:rPr lang="en-US" sz="2400" dirty="0"/>
              <a:t> para </a:t>
            </a:r>
            <a:r>
              <a:rPr lang="en-US" sz="2400" dirty="0" err="1"/>
              <a:t>admi</a:t>
            </a:r>
            <a:r>
              <a:rPr lang="en-US" sz="2400" dirty="0"/>
              <a:t> y un visitor </a:t>
            </a:r>
            <a:endParaRPr lang="es-ES" sz="2400" dirty="0"/>
          </a:p>
          <a:p>
            <a:pPr marL="0" indent="0">
              <a:buNone/>
            </a:pPr>
            <a:r>
              <a:rPr lang="en-US" sz="2400" dirty="0" err="1"/>
              <a:t>Imponemos</a:t>
            </a:r>
            <a:r>
              <a:rPr lang="en-US" sz="2400" dirty="0"/>
              <a:t> la </a:t>
            </a:r>
            <a:r>
              <a:rPr lang="en-US" sz="2400" dirty="0" err="1"/>
              <a:t>autenticación</a:t>
            </a:r>
            <a:r>
              <a:rPr lang="en-US" sz="2400" dirty="0"/>
              <a:t> y </a:t>
            </a:r>
            <a:r>
              <a:rPr lang="en-US" sz="2400" dirty="0" err="1"/>
              <a:t>requiere</a:t>
            </a:r>
            <a:r>
              <a:rPr lang="en-US" sz="2400" dirty="0"/>
              <a:t> que los </a:t>
            </a:r>
            <a:r>
              <a:rPr lang="en-US" sz="2400" dirty="0" err="1"/>
              <a:t>usuarios</a:t>
            </a:r>
            <a:r>
              <a:rPr lang="en-US" sz="2400" dirty="0"/>
              <a:t> se </a:t>
            </a:r>
            <a:r>
              <a:rPr lang="en-US" sz="2400" dirty="0" err="1"/>
              <a:t>identifiquen</a:t>
            </a:r>
            <a:r>
              <a:rPr lang="en-US" sz="2400" dirty="0"/>
              <a:t>. Los </a:t>
            </a:r>
            <a:r>
              <a:rPr lang="en-US" sz="2400" dirty="0" err="1"/>
              <a:t>usuarios</a:t>
            </a:r>
            <a:r>
              <a:rPr lang="en-US" sz="2400" dirty="0"/>
              <a:t> solo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realizar</a:t>
            </a:r>
            <a:r>
              <a:rPr lang="en-US" sz="2400" dirty="0"/>
              <a:t> </a:t>
            </a:r>
            <a:r>
              <a:rPr lang="en-US" sz="2400" dirty="0" err="1"/>
              <a:t>acciones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lo </a:t>
            </a:r>
            <a:r>
              <a:rPr lang="en-US" sz="2400" dirty="0" err="1"/>
              <a:t>determinado</a:t>
            </a:r>
            <a:r>
              <a:rPr lang="en-US" sz="2400" dirty="0"/>
              <a:t> por sus roles. </a:t>
            </a:r>
            <a:endParaRPr lang="es-ES" sz="2400" dirty="0"/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9008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89C51-3AAD-4C51-BF23-622EC0C4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Usuario Administrador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E0044-36EA-4162-9CF7-EA67B25AB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Con el control de </a:t>
            </a:r>
            <a:r>
              <a:rPr lang="en-US" sz="2400" dirty="0" err="1"/>
              <a:t>acceso</a:t>
            </a:r>
            <a:r>
              <a:rPr lang="en-US" sz="2400" dirty="0"/>
              <a:t> </a:t>
            </a:r>
            <a:r>
              <a:rPr lang="en-US" sz="2400" dirty="0" err="1"/>
              <a:t>habilitado</a:t>
            </a:r>
            <a:r>
              <a:rPr lang="en-US" sz="2400" dirty="0"/>
              <a:t>, hay que </a:t>
            </a:r>
            <a:r>
              <a:rPr lang="en-US" sz="2400" dirty="0" err="1"/>
              <a:t>tener</a:t>
            </a:r>
            <a:r>
              <a:rPr lang="en-US" sz="2400" dirty="0"/>
              <a:t> un </a:t>
            </a:r>
            <a:r>
              <a:rPr lang="en-US" sz="2400" dirty="0" err="1"/>
              <a:t>usuario</a:t>
            </a:r>
            <a:r>
              <a:rPr lang="en-US" sz="2400" dirty="0"/>
              <a:t> con el </a:t>
            </a:r>
            <a:r>
              <a:rPr lang="en-US" sz="2400" dirty="0" err="1"/>
              <a:t>rol</a:t>
            </a:r>
            <a:r>
              <a:rPr lang="en-US" sz="2400" dirty="0"/>
              <a:t> </a:t>
            </a:r>
            <a:r>
              <a:rPr lang="en-US" sz="2400" dirty="0" err="1"/>
              <a:t>userAdmin</a:t>
            </a:r>
            <a:r>
              <a:rPr lang="en-US" sz="2400" dirty="0"/>
              <a:t> o </a:t>
            </a:r>
            <a:r>
              <a:rPr lang="en-US" sz="2400" dirty="0" err="1"/>
              <a:t>userAdminAnyDatabase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base de </a:t>
            </a:r>
            <a:r>
              <a:rPr lang="en-US" sz="2400" dirty="0" err="1"/>
              <a:t>datos</a:t>
            </a:r>
            <a:r>
              <a:rPr lang="en-US" sz="2400" dirty="0"/>
              <a:t> de </a:t>
            </a:r>
            <a:r>
              <a:rPr lang="en-US" sz="2400" dirty="0" err="1"/>
              <a:t>administración</a:t>
            </a:r>
            <a:r>
              <a:rPr lang="en-US" sz="2400" dirty="0"/>
              <a:t>.</a:t>
            </a:r>
            <a:endParaRPr lang="es-ES" sz="2400" dirty="0"/>
          </a:p>
          <a:p>
            <a:endParaRPr lang="es-SV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582727-3A2D-49A7-838C-7E8AB497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17" y="3293786"/>
            <a:ext cx="25431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1F27A-AA4D-4C51-910B-3527E780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Comparación con SQL-MongoDB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410378-9A24-44E6-85C2-05C760AF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8" y="2751603"/>
            <a:ext cx="11471277" cy="14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7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NoSQL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025063" y="2474858"/>
            <a:ext cx="39303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es-SV" sz="4000" dirty="0"/>
              <a:t>¿Porque surge?</a:t>
            </a:r>
          </a:p>
          <a:p>
            <a:pPr marL="571500" indent="-571500">
              <a:buBlip>
                <a:blip r:embed="rId2"/>
              </a:buBlip>
            </a:pPr>
            <a:r>
              <a:rPr lang="es-SV" sz="4000" dirty="0"/>
              <a:t>¿Ventajas?</a:t>
            </a:r>
          </a:p>
          <a:p>
            <a:pPr marL="571500" indent="-571500">
              <a:buBlip>
                <a:blip r:embed="rId2"/>
              </a:buBlip>
            </a:pPr>
            <a:r>
              <a:rPr lang="es-SV" sz="4000" dirty="0"/>
              <a:t>¿Desventajas?</a:t>
            </a:r>
          </a:p>
          <a:p>
            <a:pPr marL="571500" indent="-571500">
              <a:buBlip>
                <a:blip r:embed="rId2"/>
              </a:buBlip>
            </a:pPr>
            <a:r>
              <a:rPr lang="es-SV" sz="4000" dirty="0"/>
              <a:t>¿Cuándo usar?</a:t>
            </a:r>
            <a:endParaRPr lang="es-ES" sz="4000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59" y="2048544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16350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327A9-E424-432F-960D-45CB3F12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¿Qué es un </a:t>
            </a:r>
            <a:r>
              <a:rPr lang="es-SV" dirty="0" err="1"/>
              <a:t>ObjectId</a:t>
            </a:r>
            <a:r>
              <a:rPr lang="es-SV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350FE4-7A4C-4645-89DF-05ED873B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3031"/>
          </a:xfrm>
        </p:spPr>
        <p:txBody>
          <a:bodyPr>
            <a:normAutofit lnSpcReduction="10000"/>
          </a:bodyPr>
          <a:lstStyle/>
          <a:p>
            <a:r>
              <a:rPr lang="es-SV" sz="2400" dirty="0"/>
              <a:t>El campo está compuesto por 12 bytes</a:t>
            </a:r>
          </a:p>
          <a:p>
            <a:endParaRPr lang="es-SV" dirty="0"/>
          </a:p>
          <a:p>
            <a:endParaRPr lang="es-SV" dirty="0"/>
          </a:p>
          <a:p>
            <a:endParaRPr lang="es-SV" dirty="0"/>
          </a:p>
          <a:p>
            <a:pPr algn="just"/>
            <a:endParaRPr lang="es-SV" sz="2400" dirty="0"/>
          </a:p>
          <a:p>
            <a:pPr algn="just"/>
            <a:r>
              <a:rPr lang="es-SV" sz="2400" dirty="0"/>
              <a:t>Los cuatro primeros bytes son un </a:t>
            </a:r>
            <a:r>
              <a:rPr lang="es-SV" sz="2400" dirty="0" err="1"/>
              <a:t>timestamp</a:t>
            </a:r>
            <a:r>
              <a:rPr lang="es-SV" sz="2400" dirty="0"/>
              <a:t> con la fecha y hora del momento en que se creo el proceso; los tres siguientes bytes representan el identificador único de la máquina; los dos siguientes el identificador del proceso; y para finalizar los últimos tres bytes, son un campo incremental.</a:t>
            </a:r>
          </a:p>
          <a:p>
            <a:pPr algn="just"/>
            <a:r>
              <a:rPr lang="es-SV" sz="2400" dirty="0"/>
              <a:t>Los tres últimos bytes, nos garantizan que cada segundo podemos insertar 2^24 = 16,777,216 documentos con un identificador distinto.</a:t>
            </a:r>
          </a:p>
          <a:p>
            <a:pPr marL="0" indent="0">
              <a:buNone/>
            </a:pPr>
            <a:endParaRPr lang="es-SV" dirty="0"/>
          </a:p>
          <a:p>
            <a:endParaRPr lang="es-SV" dirty="0"/>
          </a:p>
          <a:p>
            <a:endParaRPr lang="es-SV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8887904-9235-4F34-83C9-D17A56DE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27" y="2481469"/>
            <a:ext cx="5486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17FFB-E66D-40D1-8726-9675F21E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Segunda Parte: IDLE y Consola (Windows)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1E8ED42-E230-4F56-8D23-6C4B4867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" y="2305935"/>
            <a:ext cx="5706532" cy="32099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1FAF5-3B2E-44E1-AC7D-FF6A5FD8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0654"/>
            <a:ext cx="5735328" cy="288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6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E0729-2AE1-4AC2-80E0-433E8175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Operaciones en MongoDB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82C3A1-257C-4856-830C-D0283735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37" y="2087216"/>
            <a:ext cx="3402912" cy="6559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5B265C-4BF6-46CC-84D7-DB21A899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36" y="3093055"/>
            <a:ext cx="3309055" cy="3359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90A59C-DF80-4D5B-9FBA-59419891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36" y="3829900"/>
            <a:ext cx="3309054" cy="9967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96A55D-B9D9-42A8-82E9-14A6E6E4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836" y="5185594"/>
            <a:ext cx="3389246" cy="655983"/>
          </a:xfrm>
          <a:prstGeom prst="rect">
            <a:avLst/>
          </a:prstGeom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CF55BC3E-02DF-49EA-B9F9-32676B602475}"/>
              </a:ext>
            </a:extLst>
          </p:cNvPr>
          <p:cNvSpPr/>
          <p:nvPr/>
        </p:nvSpPr>
        <p:spPr>
          <a:xfrm>
            <a:off x="6368749" y="2087216"/>
            <a:ext cx="662609" cy="6559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52262301-9E31-429D-BA0B-3FF8FF599713}"/>
              </a:ext>
            </a:extLst>
          </p:cNvPr>
          <p:cNvSpPr/>
          <p:nvPr/>
        </p:nvSpPr>
        <p:spPr>
          <a:xfrm>
            <a:off x="6355082" y="2997989"/>
            <a:ext cx="662609" cy="4959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38C4B8C8-C9F5-417C-A2DC-8D6902328104}"/>
              </a:ext>
            </a:extLst>
          </p:cNvPr>
          <p:cNvSpPr/>
          <p:nvPr/>
        </p:nvSpPr>
        <p:spPr>
          <a:xfrm>
            <a:off x="6355082" y="3829900"/>
            <a:ext cx="662609" cy="9967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E209390F-6AA3-4521-B954-5F1455A35B86}"/>
              </a:ext>
            </a:extLst>
          </p:cNvPr>
          <p:cNvSpPr/>
          <p:nvPr/>
        </p:nvSpPr>
        <p:spPr>
          <a:xfrm>
            <a:off x="6368749" y="5162550"/>
            <a:ext cx="662609" cy="655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76C781-0CB7-4139-A919-A4A25E9EBC98}"/>
              </a:ext>
            </a:extLst>
          </p:cNvPr>
          <p:cNvSpPr txBox="1"/>
          <p:nvPr/>
        </p:nvSpPr>
        <p:spPr>
          <a:xfrm>
            <a:off x="7222435" y="2184375"/>
            <a:ext cx="106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400" dirty="0"/>
              <a:t>INSERT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80F8B98-2899-4FAB-8DF4-BD2D6423FBB4}"/>
              </a:ext>
            </a:extLst>
          </p:cNvPr>
          <p:cNvSpPr txBox="1"/>
          <p:nvPr/>
        </p:nvSpPr>
        <p:spPr>
          <a:xfrm>
            <a:off x="7222435" y="2988289"/>
            <a:ext cx="106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400" dirty="0"/>
              <a:t>SELECT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EBB163-9B44-4326-BB11-6227B73EA3CC}"/>
              </a:ext>
            </a:extLst>
          </p:cNvPr>
          <p:cNvSpPr txBox="1"/>
          <p:nvPr/>
        </p:nvSpPr>
        <p:spPr>
          <a:xfrm>
            <a:off x="7219934" y="4097418"/>
            <a:ext cx="118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400" dirty="0"/>
              <a:t>UPDATE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F8725F-DE57-4E76-8359-C73C75220EA6}"/>
              </a:ext>
            </a:extLst>
          </p:cNvPr>
          <p:cNvSpPr txBox="1"/>
          <p:nvPr/>
        </p:nvSpPr>
        <p:spPr>
          <a:xfrm>
            <a:off x="7219934" y="525970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79858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D402854-E740-4C05-9EB5-3B14E75DB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148" y="324471"/>
            <a:ext cx="5844209" cy="196328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5C437A3-ABD7-4AA2-9D25-D56C53170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261" y="2457139"/>
            <a:ext cx="6858000" cy="1143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E63987F-8F69-461D-B0EF-2F3356FD3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148" y="3782460"/>
            <a:ext cx="6096000" cy="123825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6D00DAD-BDB4-46AF-8428-A6FF7AC50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5244858"/>
            <a:ext cx="6096000" cy="9525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2938B3B-53F4-48F6-ACA7-20E578765AF9}"/>
              </a:ext>
            </a:extLst>
          </p:cNvPr>
          <p:cNvCxnSpPr/>
          <p:nvPr/>
        </p:nvCxnSpPr>
        <p:spPr>
          <a:xfrm>
            <a:off x="0" y="239719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C3C8F1F-2E1A-4FEC-9B13-14AE7B149D8B}"/>
              </a:ext>
            </a:extLst>
          </p:cNvPr>
          <p:cNvCxnSpPr>
            <a:cxnSpLocks/>
          </p:cNvCxnSpPr>
          <p:nvPr/>
        </p:nvCxnSpPr>
        <p:spPr>
          <a:xfrm>
            <a:off x="0" y="360013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5D7E603-57D6-4C92-BD5E-30F143EE0391}"/>
              </a:ext>
            </a:extLst>
          </p:cNvPr>
          <p:cNvCxnSpPr/>
          <p:nvPr/>
        </p:nvCxnSpPr>
        <p:spPr>
          <a:xfrm>
            <a:off x="0" y="520727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1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28404-902E-49D4-AE62-024F7235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Alternativa de relaciones en MongoDB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B9B908-4379-4F16-B418-F270A048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15126"/>
            <a:ext cx="4527715" cy="37845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6397AB9-4465-471F-9102-15C3E4D5FF29}"/>
              </a:ext>
            </a:extLst>
          </p:cNvPr>
          <p:cNvSpPr txBox="1"/>
          <p:nvPr/>
        </p:nvSpPr>
        <p:spPr>
          <a:xfrm>
            <a:off x="1097280" y="1891577"/>
            <a:ext cx="2261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u="sng" dirty="0"/>
              <a:t>Relación incrustada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808CFF-870F-40A1-8A69-604F8B29958E}"/>
              </a:ext>
            </a:extLst>
          </p:cNvPr>
          <p:cNvSpPr txBox="1"/>
          <p:nvPr/>
        </p:nvSpPr>
        <p:spPr>
          <a:xfrm>
            <a:off x="6567007" y="1891577"/>
            <a:ext cx="2437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u="sng" dirty="0"/>
              <a:t>Relación referenciada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280EE44-E8A7-4F71-9B98-14169C2F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07" y="2291686"/>
            <a:ext cx="3525443" cy="390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5A1EA-7621-423A-AE5C-49BF71E2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Vistas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CE3E69-FA89-411A-BA1C-6434DDF8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SV" dirty="0"/>
              <a:t>Así como SQL, en </a:t>
            </a:r>
            <a:r>
              <a:rPr lang="es-SV" dirty="0" err="1"/>
              <a:t>mongoDB</a:t>
            </a:r>
            <a:r>
              <a:rPr lang="es-SV" dirty="0"/>
              <a:t> existe algo llamado </a:t>
            </a:r>
            <a:r>
              <a:rPr lang="es-SV" dirty="0" err="1"/>
              <a:t>view</a:t>
            </a:r>
            <a:r>
              <a:rPr lang="es-SV" dirty="0"/>
              <a:t>, que posee la misma función, que es guardar una colección o un conjunto de colecciones, que en nuestro caso nos ayudara a unir la relación de nuestro ejemplo.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E23559-853E-4FFB-A0D9-38EA5FE0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88291"/>
            <a:ext cx="2295277" cy="361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695BB5-F456-40C7-8C28-55484DED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46846"/>
            <a:ext cx="10029170" cy="5025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EB9DAC-A8CF-4790-850D-1F52F5083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1" y="4946366"/>
            <a:ext cx="3554232" cy="4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8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F5A27-DDD2-478F-90FD-BAB2FEA2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Cursores en SQL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EB377-C9F2-4A93-AF80-25837D7A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87" y="1977894"/>
            <a:ext cx="8026225" cy="40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C43C5-A4FF-4C71-82AA-38CAD768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Cursores MongoDB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D7B20E-A6B8-4C61-8237-76CDFE64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SV" sz="2800" dirty="0"/>
              <a:t>Los cursores son usados para iterar o recorrer secuencialmente los resultados devueltos por una determinada consulta. Por defecto, en el </a:t>
            </a:r>
            <a:r>
              <a:rPr lang="es-SV" sz="2800" dirty="0" err="1"/>
              <a:t>shell</a:t>
            </a:r>
            <a:r>
              <a:rPr lang="es-SV" sz="2800" dirty="0"/>
              <a:t> de MongoDB, se muestra el resultado de la consulta por lo que se puede añadir una sentencia </a:t>
            </a:r>
            <a:r>
              <a:rPr lang="es-SV" sz="2800" dirty="0" err="1"/>
              <a:t>null</a:t>
            </a:r>
            <a:r>
              <a:rPr lang="es-SV" sz="2800" dirty="0"/>
              <a:t> para evitar que salga por pantalla toda esa información:</a:t>
            </a:r>
          </a:p>
          <a:p>
            <a:pPr marL="0" indent="0">
              <a:buNone/>
            </a:pPr>
            <a:endParaRPr lang="es-SV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ECFAA-5554-4FA9-B173-317225AB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9" y="4384853"/>
            <a:ext cx="11127377" cy="9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AF1B-2458-49B9-B62D-A5C938DB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Mostrar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0289DE-F94A-4CCF-89D3-34BD2F16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93" y="1816881"/>
            <a:ext cx="8561614" cy="43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2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6B2E90-1147-435C-878D-349454D6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2" y="2909751"/>
            <a:ext cx="10968452" cy="7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MongoDB</a:t>
            </a:r>
            <a:endParaRPr lang="es-ES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4" y="2005754"/>
            <a:ext cx="7366687" cy="386334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24263" y="2105526"/>
            <a:ext cx="1323474" cy="3729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20516" y="2105526"/>
            <a:ext cx="111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/>
              <a:t>Colección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7724633" y="2644762"/>
            <a:ext cx="43263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SV" dirty="0"/>
              <a:t>Escrito en </a:t>
            </a:r>
            <a:r>
              <a:rPr lang="es-SV" dirty="0" err="1"/>
              <a:t>c++</a:t>
            </a:r>
            <a:r>
              <a:rPr lang="es-ES" dirty="0"/>
              <a:t>.</a:t>
            </a:r>
          </a:p>
          <a:p>
            <a:pPr marL="285750" indent="-285750">
              <a:buBlip>
                <a:blip r:embed="rId3"/>
              </a:buBlip>
            </a:pPr>
            <a:r>
              <a:rPr lang="es-SV" dirty="0"/>
              <a:t>Licenciado como GNU AGPL 3.0</a:t>
            </a:r>
          </a:p>
          <a:p>
            <a:pPr marL="285750" indent="-285750">
              <a:buBlip>
                <a:blip r:embed="rId3"/>
              </a:buBlip>
            </a:pPr>
            <a:r>
              <a:rPr lang="es-SV" dirty="0"/>
              <a:t>Funciona en Windows, Linux, os x y Solaris.</a:t>
            </a:r>
          </a:p>
          <a:p>
            <a:pPr marL="285750" indent="-285750">
              <a:buBlip>
                <a:blip r:embed="rId3"/>
              </a:buBlip>
            </a:pPr>
            <a:endParaRPr lang="es-SV" dirty="0"/>
          </a:p>
          <a:p>
            <a:pPr marL="285750" indent="-285750">
              <a:buBlip>
                <a:blip r:embed="rId3"/>
              </a:buBlip>
            </a:pPr>
            <a:r>
              <a:rPr lang="es-SV" dirty="0"/>
              <a:t>Su origen se remonta a mediados del 2000, como intento de descifrar registros NoSQL.</a:t>
            </a:r>
          </a:p>
          <a:p>
            <a:pPr marL="285750" indent="-285750">
              <a:buBlip>
                <a:blip r:embed="rId3"/>
              </a:buBlip>
            </a:pPr>
            <a:endParaRPr lang="es-SV" dirty="0"/>
          </a:p>
          <a:p>
            <a:pPr marL="285750" indent="-285750">
              <a:buBlip>
                <a:blip r:embed="rId3"/>
              </a:buBlip>
            </a:pPr>
            <a:r>
              <a:rPr lang="es-SV" dirty="0"/>
              <a:t>En 2009 sale como código abierto y actualmente  su ultima versión es la 4.0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5864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1C23C-0FF4-4537-8545-9931878A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Limitar cursores en MongoDB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D020EA-3300-40D6-BA30-24DB01A6E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Sólo se podrán consultar los primeros N documentos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32C50F-C07C-4239-813F-E2BCD512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15" y="3125697"/>
            <a:ext cx="6406005" cy="20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EA279-860A-40CE-BA70-3E50ABA8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Ordenar cursores en MongoDB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B6FA5E-7C8C-4820-900A-C147A2A8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/>
              <a:t>Sort</a:t>
            </a:r>
            <a:r>
              <a:rPr lang="es-ES" sz="2400" dirty="0"/>
              <a:t>: </a:t>
            </a:r>
          </a:p>
          <a:p>
            <a:pPr marL="0" indent="0">
              <a:buNone/>
            </a:pPr>
            <a:r>
              <a:rPr lang="es-ES" sz="2400" dirty="0"/>
              <a:t>“1”: ascendente</a:t>
            </a:r>
          </a:p>
          <a:p>
            <a:pPr marL="0" indent="0">
              <a:buNone/>
            </a:pPr>
            <a:r>
              <a:rPr lang="es-ES" sz="2400" dirty="0"/>
              <a:t>“-1”:  descendente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BADB22-4395-4CBB-A70E-E5683BEB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72" y="3927428"/>
            <a:ext cx="9230456" cy="12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31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62A4D-ACDA-4A6B-9DD7-F9879C1C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Ignorar o saltar documentos en cursores en MongoDB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1F7A83-898A-487F-A4D6-3035F0BB6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 err="1"/>
              <a:t>Skip</a:t>
            </a:r>
            <a:r>
              <a:rPr lang="es-ES" sz="2800" dirty="0"/>
              <a:t>: permite ignorar los primeros N documentos encontrados y comenzar desde el documento N+1 como si fuese el primero.</a:t>
            </a:r>
          </a:p>
          <a:p>
            <a:pPr marL="0" indent="0">
              <a:buNone/>
            </a:pPr>
            <a:endParaRPr lang="es-SV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47FAD6-2603-4B40-87F8-10AB377F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8" y="4006199"/>
            <a:ext cx="10780421" cy="10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69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Funciones en MongoDB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734" y="2049344"/>
            <a:ext cx="6099491" cy="37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3B08-41CA-4332-8748-F426DE6E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Operadores de comparación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3880BE-E70B-4EC4-B5E1-4A496DB5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10" y="1882429"/>
            <a:ext cx="9993870" cy="40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65801-BFCD-4CB9-B89E-B050F96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 err="1"/>
              <a:t>Aggregate</a:t>
            </a:r>
            <a:r>
              <a:rPr lang="es-SV" dirty="0"/>
              <a:t> Framework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07E33-64BD-4DE9-AEDE-1585B5859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SV" sz="2800" dirty="0"/>
              <a:t>Apareció con la versión 2.2 de </a:t>
            </a:r>
            <a:r>
              <a:rPr lang="es-SV" sz="2800" b="1" dirty="0"/>
              <a:t>MongoDB</a:t>
            </a:r>
            <a:r>
              <a:rPr lang="es-SV" sz="2800" dirty="0"/>
              <a:t> para poder realizar cálculos de agregación de forma parecida a los que hacemos en las bases de datos relacionales. </a:t>
            </a:r>
          </a:p>
        </p:txBody>
      </p:sp>
    </p:spTree>
    <p:extLst>
      <p:ext uri="{BB962C8B-B14F-4D97-AF65-F5344CB8AC3E}">
        <p14:creationId xmlns:p14="http://schemas.microsoft.com/office/powerpoint/2010/main" val="1425327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1C2AA-B4A2-420B-8246-30A363E6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Operadores pipelines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1ACDE-6747-4034-929A-4AF5CD85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453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project</a:t>
            </a:r>
            <a:r>
              <a:rPr lang="es-SV" dirty="0">
                <a:solidFill>
                  <a:schemeClr val="tx1"/>
                </a:solidFill>
              </a:rPr>
              <a:t> : se utiliza para modificar el conjunto de datos de entrada, añadiendo, eliminando o recalculando campos para que la salida sea diferente.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$match: filtra la entrada para reducir el número de documentos, dejando solo los que cumplan las condiciones establecidas.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limit</a:t>
            </a:r>
            <a:r>
              <a:rPr lang="es-SV" dirty="0">
                <a:solidFill>
                  <a:schemeClr val="tx1"/>
                </a:solidFill>
              </a:rPr>
              <a:t>: restringe el número de resultados al número indicado.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skip</a:t>
            </a:r>
            <a:r>
              <a:rPr lang="es-SV" dirty="0">
                <a:solidFill>
                  <a:schemeClr val="tx1"/>
                </a:solidFill>
              </a:rPr>
              <a:t>: ignora un número determinado de registros, devolviendo los siguientes.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unwind</a:t>
            </a:r>
            <a:r>
              <a:rPr lang="es-SV" dirty="0">
                <a:solidFill>
                  <a:schemeClr val="tx1"/>
                </a:solidFill>
              </a:rPr>
              <a:t>: convierte un array  para devolverlo separado en documentos.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group</a:t>
            </a:r>
            <a:r>
              <a:rPr lang="es-SV" dirty="0">
                <a:solidFill>
                  <a:schemeClr val="tx1"/>
                </a:solidFill>
              </a:rPr>
              <a:t>: agrupa documentos según una determinada condición.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sort</a:t>
            </a:r>
            <a:r>
              <a:rPr lang="es-SV" dirty="0">
                <a:solidFill>
                  <a:schemeClr val="tx1"/>
                </a:solidFill>
              </a:rPr>
              <a:t>: ordena un conjunto de documentos según el campo especificado.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SV" dirty="0">
                <a:solidFill>
                  <a:schemeClr val="tx1"/>
                </a:solidFill>
              </a:rPr>
              <a:t>$</a:t>
            </a:r>
            <a:r>
              <a:rPr lang="es-SV" dirty="0" err="1">
                <a:solidFill>
                  <a:schemeClr val="tx1"/>
                </a:solidFill>
              </a:rPr>
              <a:t>geoNear</a:t>
            </a:r>
            <a:r>
              <a:rPr lang="es-SV" dirty="0">
                <a:solidFill>
                  <a:schemeClr val="tx1"/>
                </a:solidFill>
              </a:rPr>
              <a:t>: utilizado con datos geoespaciales, devuelve los documentos ordenados por proximidad según un punto geoespacial.</a:t>
            </a: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03093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 err="1"/>
              <a:t>Aggregate</a:t>
            </a:r>
            <a:r>
              <a:rPr lang="es-SV" dirty="0"/>
              <a:t> Framework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62" y="2124785"/>
            <a:ext cx="7001035" cy="3375263"/>
          </a:xfrm>
        </p:spPr>
      </p:pic>
    </p:spTree>
    <p:extLst>
      <p:ext uri="{BB962C8B-B14F-4D97-AF65-F5344CB8AC3E}">
        <p14:creationId xmlns:p14="http://schemas.microsoft.com/office/powerpoint/2010/main" val="644501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BDE02-7186-4A13-86A5-A315EA18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MapReduce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29FAB-9B91-47A2-86F4-776F8CF2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SV" sz="2800" dirty="0"/>
              <a:t>es un </a:t>
            </a:r>
            <a:r>
              <a:rPr lang="es-SV" sz="2800" dirty="0" err="1"/>
              <a:t>framework</a:t>
            </a:r>
            <a:r>
              <a:rPr lang="es-SV" sz="2800" dirty="0"/>
              <a:t> creado por Google, y pensado para realizar operaciones de forma paralela sobre grandes colecciones de datos.  Este </a:t>
            </a:r>
            <a:r>
              <a:rPr lang="es-SV" sz="2800" dirty="0" err="1"/>
              <a:t>framework</a:t>
            </a:r>
            <a:r>
              <a:rPr lang="es-SV" sz="2800" dirty="0"/>
              <a:t> está compuesto de dos funciones principales: la función </a:t>
            </a:r>
            <a:r>
              <a:rPr lang="es-SV" sz="2800" b="1" dirty="0" err="1"/>
              <a:t>Map</a:t>
            </a:r>
            <a:r>
              <a:rPr lang="es-SV" sz="2800" dirty="0"/>
              <a:t> y la función </a:t>
            </a:r>
            <a:r>
              <a:rPr lang="es-SV" sz="2800" b="1" dirty="0"/>
              <a:t>Reduce</a:t>
            </a:r>
            <a:r>
              <a:rPr lang="es-SV" sz="2800" dirty="0"/>
              <a:t>. De ahí ese nombre tan original.</a:t>
            </a:r>
          </a:p>
        </p:txBody>
      </p:sp>
    </p:spTree>
    <p:extLst>
      <p:ext uri="{BB962C8B-B14F-4D97-AF65-F5344CB8AC3E}">
        <p14:creationId xmlns:p14="http://schemas.microsoft.com/office/powerpoint/2010/main" val="2139241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MapReduce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74907"/>
            <a:ext cx="10058400" cy="891478"/>
          </a:xfrm>
        </p:spPr>
      </p:pic>
    </p:spTree>
    <p:extLst>
      <p:ext uri="{BB962C8B-B14F-4D97-AF65-F5344CB8AC3E}">
        <p14:creationId xmlns:p14="http://schemas.microsoft.com/office/powerpoint/2010/main" val="12876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MongoDB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1" y="2091922"/>
            <a:ext cx="5429083" cy="3380643"/>
          </a:xfrm>
        </p:spPr>
      </p:pic>
      <p:sp>
        <p:nvSpPr>
          <p:cNvPr id="5" name="CuadroTexto 4"/>
          <p:cNvSpPr txBox="1"/>
          <p:nvPr/>
        </p:nvSpPr>
        <p:spPr>
          <a:xfrm>
            <a:off x="723331" y="5650173"/>
            <a:ext cx="59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/>
              <a:t>La consola de MongoDB  se basa sobre el lenguaje JS. </a:t>
            </a:r>
          </a:p>
          <a:p>
            <a:r>
              <a:rPr lang="es-SV" dirty="0"/>
              <a:t>Pero admite otros lenguajes.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6755642" y="2333244"/>
            <a:ext cx="49131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b="1" dirty="0"/>
              <a:t>Principales características de MongoDB:</a:t>
            </a:r>
          </a:p>
          <a:p>
            <a:endParaRPr lang="es-SV" b="1" dirty="0"/>
          </a:p>
          <a:p>
            <a:pPr marL="285750" lvl="0" indent="-285750">
              <a:buBlip>
                <a:blip r:embed="rId3"/>
              </a:buBlip>
            </a:pPr>
            <a:r>
              <a:rPr lang="es-SV" dirty="0"/>
              <a:t>Los datos se duplican para proteger el sistema en caso de falla del hardware.</a:t>
            </a:r>
            <a:endParaRPr lang="es-ES" dirty="0"/>
          </a:p>
          <a:p>
            <a:pPr marL="285750" lvl="0" indent="-285750">
              <a:buBlip>
                <a:blip r:embed="rId3"/>
              </a:buBlip>
            </a:pPr>
            <a:r>
              <a:rPr lang="es-SV" dirty="0"/>
              <a:t>Admisión de MapReduce y herramientas de agregación</a:t>
            </a:r>
            <a:endParaRPr lang="es-ES" dirty="0"/>
          </a:p>
          <a:p>
            <a:pPr marL="285750" lvl="0" indent="-285750">
              <a:buBlip>
                <a:blip r:embed="rId3"/>
              </a:buBlip>
            </a:pPr>
            <a:r>
              <a:rPr lang="es-SV" dirty="0"/>
              <a:t>Fácil administración en caso de fallas</a:t>
            </a:r>
            <a:endParaRPr lang="es-ES" dirty="0"/>
          </a:p>
          <a:p>
            <a:pPr marL="285750" lvl="0" indent="-285750">
              <a:buBlip>
                <a:blip r:embed="rId3"/>
              </a:buBlip>
            </a:pPr>
            <a:r>
              <a:rPr lang="es-SV" dirty="0"/>
              <a:t>Está sin esquema escrito en C ++</a:t>
            </a:r>
            <a:endParaRPr lang="es-ES" dirty="0"/>
          </a:p>
          <a:p>
            <a:pPr marL="285750" indent="-285750">
              <a:buBlip>
                <a:blip r:embed="rId3"/>
              </a:buBlip>
            </a:pPr>
            <a:r>
              <a:rPr lang="es-SV" dirty="0"/>
              <a:t>La combinación de MongoDB y JavaScript funciona bien ya que la base de datos usa el lenguaje en lugar de los procedimientos.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29188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850ACD8-C4C9-4877-BF9D-5060D2DB1D99}"/>
              </a:ext>
            </a:extLst>
          </p:cNvPr>
          <p:cNvSpPr/>
          <p:nvPr/>
        </p:nvSpPr>
        <p:spPr>
          <a:xfrm>
            <a:off x="2740700" y="5486400"/>
            <a:ext cx="6207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MUCHAS GRACIAS C: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DDE826-C3AD-4E0F-BDAA-DF9DFAAA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00" y="731354"/>
            <a:ext cx="52387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1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MongoDB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4580189" cy="4023360"/>
          </a:xfrm>
        </p:spPr>
        <p:txBody>
          <a:bodyPr/>
          <a:lstStyle/>
          <a:p>
            <a:r>
              <a:rPr lang="es-SV" sz="2400" dirty="0"/>
              <a:t>Ventajas:</a:t>
            </a:r>
          </a:p>
          <a:p>
            <a:endParaRPr lang="es-SV" sz="2400" dirty="0"/>
          </a:p>
          <a:p>
            <a:pPr>
              <a:buBlip>
                <a:blip r:embed="rId2"/>
              </a:buBlip>
            </a:pPr>
            <a:r>
              <a:rPr lang="es-SV" sz="2400" dirty="0"/>
              <a:t>Desarrollo rápido e iterativo.</a:t>
            </a:r>
          </a:p>
          <a:p>
            <a:pPr>
              <a:buBlip>
                <a:blip r:embed="rId2"/>
              </a:buBlip>
            </a:pPr>
            <a:r>
              <a:rPr lang="es-SV" sz="2400" dirty="0"/>
              <a:t>Modelo de datos flexibles.</a:t>
            </a:r>
          </a:p>
          <a:p>
            <a:pPr>
              <a:buBlip>
                <a:blip r:embed="rId2"/>
              </a:buBlip>
            </a:pPr>
            <a:r>
              <a:rPr lang="es-SV" sz="2400" dirty="0"/>
              <a:t>TCO reducido(Costo total de propiedad).</a:t>
            </a:r>
          </a:p>
          <a:p>
            <a:pPr>
              <a:buBlip>
                <a:blip r:embed="rId2"/>
              </a:buBlip>
            </a:pPr>
            <a:r>
              <a:rPr lang="es-SV" sz="2400" dirty="0"/>
              <a:t>Conjunto de características integrado</a:t>
            </a:r>
            <a:r>
              <a:rPr lang="es-SV" dirty="0"/>
              <a:t>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677469" y="1861860"/>
            <a:ext cx="458018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SV" sz="2400" dirty="0"/>
              <a:t>Desventajas:</a:t>
            </a:r>
          </a:p>
          <a:p>
            <a:pPr lvl="0">
              <a:buBlip>
                <a:blip r:embed="rId2"/>
              </a:buBlip>
            </a:pPr>
            <a:r>
              <a:rPr lang="es-ES" sz="2400" dirty="0"/>
              <a:t>La salida de datos es variable por lo que si necesitas una salida de datos con mas estructura no es conveniente usar mondoDB.</a:t>
            </a:r>
          </a:p>
          <a:p>
            <a:pPr lvl="0">
              <a:buBlip>
                <a:blip r:embed="rId2"/>
              </a:buBlip>
            </a:pPr>
            <a:r>
              <a:rPr lang="es-ES" sz="2400" dirty="0"/>
              <a:t>MongoDB no permite tener una estructura bien definida</a:t>
            </a:r>
          </a:p>
          <a:p>
            <a:pPr lvl="0">
              <a:buBlip>
                <a:blip r:embed="rId2"/>
              </a:buBlip>
            </a:pPr>
            <a:r>
              <a:rPr lang="es-ES" sz="2400" dirty="0"/>
              <a:t>Aun es una tecnología joven.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25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Studio 3T-IDLE alternativo a consola MongoDB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24" y="2010036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5965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MongoDB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SV" dirty="0"/>
              <a:t>Empresas que usan MongoDB.</a:t>
            </a:r>
          </a:p>
          <a:p>
            <a:endParaRPr lang="es-SV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17937"/>
            <a:ext cx="4773465" cy="1305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26" y="2010638"/>
            <a:ext cx="4479717" cy="25198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508787"/>
            <a:ext cx="4634780" cy="136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52" y="4610199"/>
            <a:ext cx="3875964" cy="10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3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093CE-F3C8-45AE-8BF0-57E26696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Primera Parte: Consola (Linux)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9CEBCDE-C6AB-4224-8178-7B8F6FBC1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15" t="13731" r="29668" b="41137"/>
          <a:stretch/>
        </p:blipFill>
        <p:spPr>
          <a:xfrm>
            <a:off x="2743198" y="1881807"/>
            <a:ext cx="6162263" cy="4158770"/>
          </a:xfrm>
        </p:spPr>
      </p:pic>
    </p:spTree>
    <p:extLst>
      <p:ext uri="{BB962C8B-B14F-4D97-AF65-F5344CB8AC3E}">
        <p14:creationId xmlns:p14="http://schemas.microsoft.com/office/powerpoint/2010/main" val="398427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E5AB1-8F63-4538-AD2C-D75BF7EF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Creación de colecciones en MongoDB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EFC00E-F003-43AD-8733-266F0008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16" y="1976655"/>
            <a:ext cx="8717169" cy="13308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959DEA-F616-42F6-B23E-A88F0A1A1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65" y="3606739"/>
            <a:ext cx="9616935" cy="10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16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1972</TotalTime>
  <Words>974</Words>
  <Application>Microsoft Office PowerPoint</Application>
  <PresentationFormat>Panorámica</PresentationFormat>
  <Paragraphs>123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Calibri</vt:lpstr>
      <vt:lpstr>Calibri Light</vt:lpstr>
      <vt:lpstr>Wingdings</vt:lpstr>
      <vt:lpstr>Retrospección</vt:lpstr>
      <vt:lpstr>Presentación de PowerPoint</vt:lpstr>
      <vt:lpstr>NoSQL</vt:lpstr>
      <vt:lpstr>MongoDB</vt:lpstr>
      <vt:lpstr>MongoDB</vt:lpstr>
      <vt:lpstr>MongoDB</vt:lpstr>
      <vt:lpstr>Studio 3T-IDLE alternativo a consola MongoDB</vt:lpstr>
      <vt:lpstr>MongoDB</vt:lpstr>
      <vt:lpstr>Primera Parte: Consola (Linux)</vt:lpstr>
      <vt:lpstr>Creación de colecciones en MongoDB</vt:lpstr>
      <vt:lpstr>Insert SQL-MongoDB</vt:lpstr>
      <vt:lpstr>Usuarios</vt:lpstr>
      <vt:lpstr>Gestión de usuarios</vt:lpstr>
      <vt:lpstr>Presentación de PowerPoint</vt:lpstr>
      <vt:lpstr>Creación de Usuarios</vt:lpstr>
      <vt:lpstr>Comparación SQL-MongoDB</vt:lpstr>
      <vt:lpstr>Habilitar control de acceso</vt:lpstr>
      <vt:lpstr>Habilitar autentificación</vt:lpstr>
      <vt:lpstr>Usuario Administrador</vt:lpstr>
      <vt:lpstr>Comparación con SQL-MongoDB </vt:lpstr>
      <vt:lpstr>¿Qué es un ObjectId?</vt:lpstr>
      <vt:lpstr>Segunda Parte: IDLE y Consola (Windows)</vt:lpstr>
      <vt:lpstr>Operaciones en MongoDB</vt:lpstr>
      <vt:lpstr>Presentación de PowerPoint</vt:lpstr>
      <vt:lpstr>Alternativa de relaciones en MongoDB</vt:lpstr>
      <vt:lpstr>Vistas</vt:lpstr>
      <vt:lpstr>Cursores en SQL</vt:lpstr>
      <vt:lpstr>Cursores MongoDB</vt:lpstr>
      <vt:lpstr>Mostrar</vt:lpstr>
      <vt:lpstr>Presentación de PowerPoint</vt:lpstr>
      <vt:lpstr>Limitar cursores en MongoDB</vt:lpstr>
      <vt:lpstr>Ordenar cursores en MongoDB</vt:lpstr>
      <vt:lpstr>Ignorar o saltar documentos en cursores en MongoDB</vt:lpstr>
      <vt:lpstr>Funciones en MongoDB</vt:lpstr>
      <vt:lpstr>Operadores de comparación</vt:lpstr>
      <vt:lpstr>Aggregate Framework </vt:lpstr>
      <vt:lpstr>Operadores pipelines</vt:lpstr>
      <vt:lpstr>Aggregate Framework</vt:lpstr>
      <vt:lpstr>MapReduce</vt:lpstr>
      <vt:lpstr>MapReduce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Guardado</dc:creator>
  <cp:lastModifiedBy>Eduardo López</cp:lastModifiedBy>
  <cp:revision>51</cp:revision>
  <dcterms:created xsi:type="dcterms:W3CDTF">2018-11-14T06:30:25Z</dcterms:created>
  <dcterms:modified xsi:type="dcterms:W3CDTF">2018-11-15T21:14:13Z</dcterms:modified>
</cp:coreProperties>
</file>